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notesMasterIdLst>
    <p:notesMasterId r:id="rId5"/>
  </p:notesMasterIdLst>
  <p:sldSz cx="14630400" cy="8229600"/>
  <p:notesSz cx="8229600" cy="146304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2-1.png"/><Relationship Id="rId2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3-1.png"/><Relationship Id="rId2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04-1.png"/><Relationship Id="rId2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E5F9F2">
              <a:alpha val="95000"/>
            </a:srgbClr>
          </a:solidFill>
          <a:ln/>
        </p:spPr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3" Type="http://schemas.openxmlformats.org/officeDocument/2006/relationships/image" Target="../media/image-2-3.png"/><Relationship Id="rId4" Type="http://schemas.openxmlformats.org/officeDocument/2006/relationships/image" Target="../media/image-2-4.png"/><Relationship Id="rId5" Type="http://schemas.openxmlformats.org/officeDocument/2006/relationships/image" Target="../media/image-2-5.png"/><Relationship Id="rId6" Type="http://schemas.openxmlformats.org/officeDocument/2006/relationships/slideLayout" Target="../slideLayouts/slideLayout3.xml"/><Relationship Id="rId7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image" Target="../media/image-3-5.png"/><Relationship Id="rId6" Type="http://schemas.openxmlformats.org/officeDocument/2006/relationships/image" Target="../media/image-3-6.png"/><Relationship Id="rId7" Type="http://schemas.openxmlformats.org/officeDocument/2006/relationships/slideLayout" Target="../slideLayouts/slideLayout4.xml"/><Relationship Id="rId8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02167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纵向联邦学习中的特征相关性计算与半监督方法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2779395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纵向联邦学习（Vertical Federated Learning, VFL）框架中，不同参与方拥有相同样本但不同特征的异构数据。为了有效利用对齐样本的特征信息，需要量化跨参与方特征之间的统计关联性。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123253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本研究提出了一种基于隐私保护的Spearman秩相关分析方法，用于构建跨方特征相关性排序体系。通过同态加密技术，参与方可以安全地计算特征间相关性，而不泄露原始数据。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793790" y="5467112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在完成跨方相关性矩阵计算后，系统能够识别并提取与对方具有较高相关性的特征列，作为数据生成的关键基础，为后续的纵向联邦半监督学习奠定理论基础。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793790" y="6827877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410" y="6835497"/>
            <a:ext cx="347663" cy="347663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270040" y="6810970"/>
            <a:ext cx="2102644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4B4A4A"/>
                </a:solidFill>
                <a:latin typeface="Geist Bold" pitchFamily="34" charset="0"/>
                <a:ea typeface="Geist Bold" pitchFamily="34" charset="-122"/>
                <a:cs typeface="Geist Bold" pitchFamily="34" charset="-120"/>
              </a:rPr>
              <a:t>作者：jiuluan lv</a:t>
            </a:r>
            <a:endParaRPr lang="en-US" sz="22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44101" y="868799"/>
            <a:ext cx="7515344" cy="5872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600"/>
              </a:lnSpc>
              <a:buNone/>
            </a:pPr>
            <a:r>
              <a:rPr lang="en-US" sz="36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基于隐私保护的跨方特征相关性计算</a:t>
            </a:r>
            <a:endParaRPr lang="en-US" sz="36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101" y="1737836"/>
            <a:ext cx="939641" cy="1127522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365563" y="1925717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密钥生成与分发</a:t>
            </a:r>
            <a:endParaRPr lang="en-US" sz="1800" dirty="0"/>
          </a:p>
        </p:txBody>
      </p:sp>
      <p:sp>
        <p:nvSpPr>
          <p:cNvPr id="6" name="Text 2"/>
          <p:cNvSpPr/>
          <p:nvPr/>
        </p:nvSpPr>
        <p:spPr>
          <a:xfrm>
            <a:off x="7365563" y="2332077"/>
            <a:ext cx="660713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协调方C生成同态加密密钥对{pk, sk}，将公钥pk分发给参与方A和B</a:t>
            </a:r>
            <a:endParaRPr lang="en-US" sz="14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4101" y="2865358"/>
            <a:ext cx="939641" cy="1127522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365563" y="3053239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特征秩转换</a:t>
            </a:r>
            <a:endParaRPr lang="en-US" sz="1800" dirty="0"/>
          </a:p>
        </p:txBody>
      </p:sp>
      <p:sp>
        <p:nvSpPr>
          <p:cNvPr id="9" name="Text 4"/>
          <p:cNvSpPr/>
          <p:nvPr/>
        </p:nvSpPr>
        <p:spPr>
          <a:xfrm>
            <a:off x="7365563" y="3459599"/>
            <a:ext cx="660713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参与方将特征值转换为秩向量，减轻异常值影响，提高方法稳健性</a:t>
            </a:r>
            <a:endParaRPr lang="en-US" sz="14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4101" y="3992880"/>
            <a:ext cx="939641" cy="1127522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365563" y="4180761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加密秩传输</a:t>
            </a:r>
            <a:endParaRPr lang="en-US" sz="1800" dirty="0"/>
          </a:p>
        </p:txBody>
      </p:sp>
      <p:sp>
        <p:nvSpPr>
          <p:cNvPr id="12" name="Text 6"/>
          <p:cNvSpPr/>
          <p:nvPr/>
        </p:nvSpPr>
        <p:spPr>
          <a:xfrm>
            <a:off x="7365563" y="4587121"/>
            <a:ext cx="660713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参与方使用公钥加密秩向量并安全传输给对方</a:t>
            </a:r>
            <a:endParaRPr lang="en-US" sz="145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44101" y="5120402"/>
            <a:ext cx="939641" cy="1127522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365563" y="5308283"/>
            <a:ext cx="2349103" cy="29360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00"/>
              </a:lnSpc>
              <a:buNone/>
            </a:pPr>
            <a:r>
              <a:rPr lang="en-US" sz="180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相关系数计算</a:t>
            </a:r>
            <a:endParaRPr lang="en-US" sz="1800" dirty="0"/>
          </a:p>
        </p:txBody>
      </p:sp>
      <p:sp>
        <p:nvSpPr>
          <p:cNvPr id="15" name="Text 8"/>
          <p:cNvSpPr/>
          <p:nvPr/>
        </p:nvSpPr>
        <p:spPr>
          <a:xfrm>
            <a:off x="7365563" y="5714643"/>
            <a:ext cx="6607135" cy="3005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协调方解密秩差向量，计算Spearman相关系数，构建完整的跨方相关性矩阵</a:t>
            </a:r>
            <a:endParaRPr lang="en-US" sz="1450" dirty="0"/>
          </a:p>
        </p:txBody>
      </p:sp>
      <p:sp>
        <p:nvSpPr>
          <p:cNvPr id="16" name="Text 9"/>
          <p:cNvSpPr/>
          <p:nvPr/>
        </p:nvSpPr>
        <p:spPr>
          <a:xfrm>
            <a:off x="6144101" y="6459260"/>
            <a:ext cx="7828598" cy="90154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350"/>
              </a:lnSpc>
              <a:buNone/>
            </a:pPr>
            <a:r>
              <a:rPr lang="en-US" sz="145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相较于Pearson相关系数，Spearman相关系数对数据分布不敏感，能够捕获非线性单调关系，更适合异构数据场景。通过计算所有特征对的相关系数，最终可以构建完整的跨方相关性矩阵M，全面反映两方特征空间之间的关联结构。</a:t>
            </a:r>
            <a:endParaRPr lang="en-US" sz="14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7240" y="610672"/>
            <a:ext cx="8883015" cy="6938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450"/>
              </a:lnSpc>
              <a:buNone/>
            </a:pPr>
            <a:r>
              <a:rPr lang="en-US" sz="4350" b="1" dirty="0">
                <a:solidFill>
                  <a:srgbClr val="006747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特征关联强度与纵向联邦半监督学习</a:t>
            </a:r>
            <a:endParaRPr lang="en-US" sz="43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967395" y="1748671"/>
            <a:ext cx="2157413" cy="1279684"/>
          </a:xfrm>
          <a:prstGeom prst="rect">
            <a:avLst/>
          </a:prstGeom>
        </p:spPr>
      </p:pic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9891" y="2351842"/>
            <a:ext cx="312301" cy="39040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5346859" y="1970723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跨方相关性矩阵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5346859" y="2451021"/>
            <a:ext cx="4216718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全面量化双方特征空间之间的统计关联结构</a:t>
            </a:r>
            <a:endParaRPr lang="en-US" sz="1700" dirty="0"/>
          </a:p>
        </p:txBody>
      </p:sp>
      <p:sp>
        <p:nvSpPr>
          <p:cNvPr id="7" name="Shape 3"/>
          <p:cNvSpPr/>
          <p:nvPr/>
        </p:nvSpPr>
        <p:spPr>
          <a:xfrm>
            <a:off x="5180290" y="3040856"/>
            <a:ext cx="8617387" cy="15240"/>
          </a:xfrm>
          <a:prstGeom prst="roundRect">
            <a:avLst>
              <a:gd name="adj" fmla="val 1311600"/>
            </a:avLst>
          </a:prstGeom>
          <a:solidFill>
            <a:srgbClr val="B7D5CA"/>
          </a:solidFill>
          <a:ln/>
        </p:spPr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688" y="3083838"/>
            <a:ext cx="4314944" cy="1279684"/>
          </a:xfrm>
          <a:prstGeom prst="rect">
            <a:avLst/>
          </a:prstGeom>
        </p:spPr>
      </p:pic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9891" y="3528417"/>
            <a:ext cx="312301" cy="390406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425684" y="3305889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特征关联强度计算</a:t>
            </a:r>
            <a:endParaRPr lang="en-US" sz="2150" dirty="0"/>
          </a:p>
        </p:txBody>
      </p:sp>
      <p:sp>
        <p:nvSpPr>
          <p:cNvPr id="11" name="Text 5"/>
          <p:cNvSpPr/>
          <p:nvPr/>
        </p:nvSpPr>
        <p:spPr>
          <a:xfrm>
            <a:off x="6425684" y="3786188"/>
            <a:ext cx="377285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评估特征在跨方联合建模中的重要程度</a:t>
            </a:r>
            <a:endParaRPr lang="en-US" sz="1700" dirty="0"/>
          </a:p>
        </p:txBody>
      </p:sp>
      <p:sp>
        <p:nvSpPr>
          <p:cNvPr id="12" name="Shape 6"/>
          <p:cNvSpPr/>
          <p:nvPr/>
        </p:nvSpPr>
        <p:spPr>
          <a:xfrm>
            <a:off x="6259116" y="4376023"/>
            <a:ext cx="7538561" cy="15240"/>
          </a:xfrm>
          <a:prstGeom prst="roundRect">
            <a:avLst>
              <a:gd name="adj" fmla="val 1311600"/>
            </a:avLst>
          </a:prstGeom>
          <a:solidFill>
            <a:srgbClr val="B7D5CA"/>
          </a:solidFill>
          <a:ln/>
        </p:spPr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9863" y="4419005"/>
            <a:ext cx="6472476" cy="1279684"/>
          </a:xfrm>
          <a:prstGeom prst="rect">
            <a:avLst/>
          </a:prstGeom>
        </p:spPr>
      </p:pic>
      <p:pic>
        <p:nvPicPr>
          <p:cNvPr id="14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89891" y="4902637"/>
            <a:ext cx="312301" cy="312301"/>
          </a:xfrm>
          <a:prstGeom prst="rect">
            <a:avLst/>
          </a:prstGeom>
        </p:spPr>
      </p:pic>
      <p:sp>
        <p:nvSpPr>
          <p:cNvPr id="15" name="Text 7"/>
          <p:cNvSpPr/>
          <p:nvPr/>
        </p:nvSpPr>
        <p:spPr>
          <a:xfrm>
            <a:off x="7504390" y="4641056"/>
            <a:ext cx="2776180" cy="34706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4B4A4A"/>
                </a:solidFill>
                <a:latin typeface="Noto Serif SC Bold" pitchFamily="34" charset="0"/>
                <a:ea typeface="Noto Serif SC Bold" pitchFamily="34" charset="-122"/>
                <a:cs typeface="Noto Serif SC Bold" pitchFamily="34" charset="-120"/>
              </a:rPr>
              <a:t>基于阈值的特征选择</a:t>
            </a:r>
            <a:endParaRPr lang="en-US" sz="2150" dirty="0"/>
          </a:p>
        </p:txBody>
      </p:sp>
      <p:sp>
        <p:nvSpPr>
          <p:cNvPr id="16" name="Text 8"/>
          <p:cNvSpPr/>
          <p:nvPr/>
        </p:nvSpPr>
        <p:spPr>
          <a:xfrm>
            <a:off x="7504390" y="5121354"/>
            <a:ext cx="3772853" cy="35528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保留综合相关强度超过预设阈值的特征</a:t>
            </a:r>
            <a:endParaRPr lang="en-US" sz="1700" dirty="0"/>
          </a:p>
        </p:txBody>
      </p:sp>
      <p:sp>
        <p:nvSpPr>
          <p:cNvPr id="17" name="Text 9"/>
          <p:cNvSpPr/>
          <p:nvPr/>
        </p:nvSpPr>
        <p:spPr>
          <a:xfrm>
            <a:off x="777240" y="5948482"/>
            <a:ext cx="1307592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在获得特征间相关性矩阵后，系统进一步定义特征关联强度的概念。对于B方的每个特征，计算其与A方所有特征的平均关联强度μ，表示该特征对A方特征空间的综合依赖程度。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777240" y="6908840"/>
            <a:ext cx="13075920" cy="71056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1700" dirty="0">
                <a:solidFill>
                  <a:srgbClr val="4B4A4A"/>
                </a:solidFill>
                <a:latin typeface="Geist" pitchFamily="34" charset="0"/>
                <a:ea typeface="Geist" pitchFamily="34" charset="-122"/>
                <a:cs typeface="Geist" pitchFamily="34" charset="-120"/>
              </a:rPr>
              <a:t>关联强度高的特征通常包含更多与对方特征空间相关的信息，在后续的联邦建模中具有更高的价值。系统仅保留那些综合相关强度超过预设阈值τ的特征列，通过这种基于数学模型的特征筛选机制，最大限度地保留和利用跨方数据间的内在关联。</a:t>
            </a:r>
            <a:endParaRPr lang="en-US" sz="17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6" baseType="lpstr">
      <vt:lpstr>Arial</vt:lpstr>
      <vt:lpstr>Calibri</vt:lpstr>
      <vt:lpstr>Office Theme</vt:lpstr>
      <vt:lpstr>Slide 1</vt:lpstr>
      <vt:lpstr>Slide 2</vt:lpstr>
      <vt:lpstr>Slide 3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2025-05-15T18:09:11Z</dcterms:created>
  <dcterms:modified xsi:type="dcterms:W3CDTF">2025-05-15T18:09:11Z</dcterms:modified>
</cp:coreProperties>
</file>